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8" r:id="rId3"/>
    <p:sldId id="257" r:id="rId4"/>
    <p:sldId id="258" r:id="rId5"/>
    <p:sldId id="259" r:id="rId6"/>
    <p:sldId id="260" r:id="rId7"/>
    <p:sldId id="261" r:id="rId8"/>
    <p:sldId id="262" r:id="rId9"/>
    <p:sldId id="264" r:id="rId10"/>
    <p:sldId id="266" r:id="rId11"/>
    <p:sldId id="265" r:id="rId12"/>
    <p:sldId id="267" r:id="rId13"/>
    <p:sldId id="268" r:id="rId14"/>
    <p:sldId id="269" r:id="rId15"/>
    <p:sldId id="279" r:id="rId16"/>
    <p:sldId id="273" r:id="rId17"/>
    <p:sldId id="274" r:id="rId18"/>
    <p:sldId id="275" r:id="rId19"/>
    <p:sldId id="282" r:id="rId20"/>
    <p:sldId id="283" r:id="rId21"/>
    <p:sldId id="284" r:id="rId22"/>
    <p:sldId id="319" r:id="rId23"/>
    <p:sldId id="320" r:id="rId24"/>
    <p:sldId id="286" r:id="rId25"/>
    <p:sldId id="287" r:id="rId26"/>
    <p:sldId id="289" r:id="rId27"/>
    <p:sldId id="292" r:id="rId28"/>
    <p:sldId id="291" r:id="rId29"/>
    <p:sldId id="278" r:id="rId30"/>
    <p:sldId id="301" r:id="rId31"/>
    <p:sldId id="304" r:id="rId32"/>
    <p:sldId id="305" r:id="rId33"/>
    <p:sldId id="306" r:id="rId34"/>
    <p:sldId id="315" r:id="rId35"/>
    <p:sldId id="316" r:id="rId36"/>
    <p:sldId id="317" r:id="rId37"/>
    <p:sldId id="321" r:id="rId38"/>
    <p:sldId id="322" r:id="rId39"/>
    <p:sldId id="323" r:id="rId40"/>
    <p:sldId id="324" r:id="rId41"/>
    <p:sldId id="325" r:id="rId42"/>
    <p:sldId id="308" r:id="rId43"/>
    <p:sldId id="309" r:id="rId44"/>
    <p:sldId id="310" r:id="rId45"/>
    <p:sldId id="311" r:id="rId46"/>
    <p:sldId id="312" r:id="rId47"/>
    <p:sldId id="313" r:id="rId48"/>
    <p:sldId id="314"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7B683F-8E1F-4987-8699-E54F92BDA2C4}"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7B683F-8E1F-4987-8699-E54F92BDA2C4}"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7B683F-8E1F-4987-8699-E54F92BDA2C4}"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7B683F-8E1F-4987-8699-E54F92BDA2C4}"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7B683F-8E1F-4987-8699-E54F92BDA2C4}"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7B683F-8E1F-4987-8699-E54F92BDA2C4}"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7B683F-8E1F-4987-8699-E54F92BDA2C4}" type="datetimeFigureOut">
              <a:rPr lang="en-US" smtClean="0"/>
              <a:pPr/>
              <a:t>4/6/2020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7B683F-8E1F-4987-8699-E54F92BDA2C4}" type="datetimeFigureOut">
              <a:rPr lang="en-US" smtClean="0"/>
              <a:pPr/>
              <a:t>4/6/2020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7B683F-8E1F-4987-8699-E54F92BDA2C4}" type="datetimeFigureOut">
              <a:rPr lang="en-US" smtClean="0"/>
              <a:pPr/>
              <a:t>4/6/2020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7B683F-8E1F-4987-8699-E54F92BDA2C4}"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7B683F-8E1F-4987-8699-E54F92BDA2C4}"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56728-1176-4137-A1F8-BE3CBA1F452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7B683F-8E1F-4987-8699-E54F92BDA2C4}" type="datetimeFigureOut">
              <a:rPr lang="en-US" smtClean="0"/>
              <a:pPr/>
              <a:t>4/6/2020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256728-1176-4137-A1F8-BE3CBA1F452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447799"/>
          </a:xfrm>
        </p:spPr>
        <p:txBody>
          <a:bodyPr/>
          <a:lstStyle/>
          <a:p>
            <a:r>
              <a:rPr lang="en-US" dirty="0" smtClean="0"/>
              <a:t>LEARNING</a:t>
            </a:r>
            <a:endParaRPr lang="en-US" dirty="0"/>
          </a:p>
        </p:txBody>
      </p:sp>
      <p:sp>
        <p:nvSpPr>
          <p:cNvPr id="3" name="Subtitle 2"/>
          <p:cNvSpPr>
            <a:spLocks noGrp="1"/>
          </p:cNvSpPr>
          <p:nvPr>
            <p:ph type="subTitle" idx="1"/>
          </p:nvPr>
        </p:nvSpPr>
        <p:spPr>
          <a:xfrm>
            <a:off x="990600" y="1752600"/>
            <a:ext cx="7239000" cy="4648200"/>
          </a:xfrm>
        </p:spPr>
        <p:txBody>
          <a:bodyPr>
            <a:normAutofit/>
          </a:bodyPr>
          <a:lstStyle/>
          <a:p>
            <a:r>
              <a:rPr lang="en-US" dirty="0" smtClean="0">
                <a:solidFill>
                  <a:schemeClr val="tx1"/>
                </a:solidFill>
              </a:rPr>
              <a:t>Learning is the process of acquiring new, or modifying existing, knowledge, behaviors, skills, values, or preferences. </a:t>
            </a:r>
          </a:p>
          <a:p>
            <a:r>
              <a:rPr lang="en-US" dirty="0" smtClean="0">
                <a:solidFill>
                  <a:schemeClr val="tx1"/>
                </a:solidFill>
              </a:rPr>
              <a:t>A relatively permanent change in behavior through past experiences.(Walker,1967)</a:t>
            </a:r>
          </a:p>
          <a:p>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OF HIS THEORY</a:t>
            </a:r>
          </a:p>
        </p:txBody>
      </p:sp>
      <p:sp>
        <p:nvSpPr>
          <p:cNvPr id="3" name="Content Placeholder 2"/>
          <p:cNvSpPr>
            <a:spLocks noGrp="1"/>
          </p:cNvSpPr>
          <p:nvPr>
            <p:ph idx="1"/>
          </p:nvPr>
        </p:nvSpPr>
        <p:spPr>
          <a:xfrm>
            <a:off x="508000" y="1295400"/>
            <a:ext cx="7721600" cy="5257800"/>
          </a:xfrm>
        </p:spPr>
        <p:txBody>
          <a:bodyPr>
            <a:normAutofit/>
          </a:bodyPr>
          <a:lstStyle/>
          <a:p>
            <a:r>
              <a:rPr lang="en-US" sz="2800" dirty="0"/>
              <a:t>THE theory of classical conditioning states that when a neutral stimulus is associated with a meaningful </a:t>
            </a:r>
            <a:r>
              <a:rPr lang="en-US" sz="2800" dirty="0" smtClean="0"/>
              <a:t>or natural stimulus, it </a:t>
            </a:r>
            <a:r>
              <a:rPr lang="en-US" sz="2800" dirty="0"/>
              <a:t>produces a similar response as for the </a:t>
            </a:r>
            <a:r>
              <a:rPr lang="en-US" sz="2800" dirty="0" smtClean="0"/>
              <a:t>meaningful </a:t>
            </a:r>
            <a:r>
              <a:rPr lang="en-US" sz="2800" dirty="0"/>
              <a:t>stimulus </a:t>
            </a:r>
            <a:r>
              <a:rPr lang="en-US" sz="2800" dirty="0" err="1"/>
              <a:t>i.e</a:t>
            </a:r>
            <a:endParaRPr lang="en-US" sz="2800" dirty="0"/>
          </a:p>
          <a:p>
            <a:pPr marL="0" indent="0">
              <a:buNone/>
            </a:pPr>
            <a:r>
              <a:rPr lang="en-US" sz="2400" dirty="0"/>
              <a:t> 	</a:t>
            </a:r>
            <a:r>
              <a:rPr lang="en-US" sz="2400" dirty="0" smtClean="0"/>
              <a:t>                     UCS</a:t>
            </a:r>
            <a:r>
              <a:rPr lang="en-US" sz="2400" dirty="0"/>
              <a:t>	 </a:t>
            </a:r>
            <a:r>
              <a:rPr lang="en-US" sz="2400" dirty="0" smtClean="0"/>
              <a:t>             </a:t>
            </a:r>
            <a:r>
              <a:rPr lang="en-US" sz="2400" dirty="0"/>
              <a:t> </a:t>
            </a:r>
            <a:r>
              <a:rPr lang="en-US" sz="2400" dirty="0" smtClean="0"/>
              <a:t>         UCR</a:t>
            </a:r>
            <a:endParaRPr lang="en-US" sz="2400" dirty="0"/>
          </a:p>
          <a:p>
            <a:pPr marL="0" indent="0">
              <a:buNone/>
            </a:pPr>
            <a:r>
              <a:rPr lang="en-US" sz="2400" dirty="0"/>
              <a:t>After Many times repeated</a:t>
            </a:r>
          </a:p>
          <a:p>
            <a:pPr marL="0" indent="0">
              <a:buNone/>
            </a:pPr>
            <a:r>
              <a:rPr lang="en-US" sz="2400" dirty="0"/>
              <a:t>	</a:t>
            </a:r>
            <a:r>
              <a:rPr lang="en-US" sz="2400" dirty="0" smtClean="0"/>
              <a:t>                UCS      </a:t>
            </a:r>
            <a:r>
              <a:rPr lang="en-US" sz="2400" dirty="0"/>
              <a:t>+  CS			CR</a:t>
            </a:r>
          </a:p>
          <a:p>
            <a:pPr marL="0" indent="0">
              <a:buNone/>
            </a:pPr>
            <a:endParaRPr lang="en-US" sz="2400" dirty="0"/>
          </a:p>
          <a:p>
            <a:pPr marL="0" indent="0">
              <a:buNone/>
            </a:pPr>
            <a:endParaRPr lang="en-US" sz="2400" dirty="0"/>
          </a:p>
          <a:p>
            <a:pPr marL="0" indent="0">
              <a:buNone/>
            </a:pPr>
            <a:r>
              <a:rPr lang="en-US" sz="2400" dirty="0"/>
              <a:t>	</a:t>
            </a:r>
            <a:r>
              <a:rPr lang="en-US" sz="2400" dirty="0" smtClean="0"/>
              <a:t>                      CS</a:t>
            </a:r>
            <a:r>
              <a:rPr lang="en-US" sz="2400" dirty="0"/>
              <a:t>				 CR</a:t>
            </a:r>
          </a:p>
          <a:p>
            <a:pPr marL="0" indent="0">
              <a:buNone/>
            </a:pPr>
            <a:endParaRPr lang="en-US" dirty="0"/>
          </a:p>
        </p:txBody>
      </p:sp>
      <p:sp>
        <p:nvSpPr>
          <p:cNvPr id="4" name="Arrow: Striped Right 3"/>
          <p:cNvSpPr/>
          <p:nvPr/>
        </p:nvSpPr>
        <p:spPr>
          <a:xfrm>
            <a:off x="4676394" y="3325368"/>
            <a:ext cx="733806"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Striped Right 4"/>
          <p:cNvSpPr/>
          <p:nvPr/>
        </p:nvSpPr>
        <p:spPr>
          <a:xfrm>
            <a:off x="4676394" y="4239768"/>
            <a:ext cx="733806"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Equals 5"/>
          <p:cNvSpPr/>
          <p:nvPr/>
        </p:nvSpPr>
        <p:spPr>
          <a:xfrm>
            <a:off x="4648200" y="5707158"/>
            <a:ext cx="685800" cy="38884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90447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Classical Conditioning Terminology</a:t>
            </a:r>
            <a:endParaRPr lang="en-US" dirty="0"/>
          </a:p>
        </p:txBody>
      </p:sp>
      <p:sp>
        <p:nvSpPr>
          <p:cNvPr id="3" name="Content Placeholder 2"/>
          <p:cNvSpPr>
            <a:spLocks noGrp="1"/>
          </p:cNvSpPr>
          <p:nvPr>
            <p:ph idx="1"/>
          </p:nvPr>
        </p:nvSpPr>
        <p:spPr>
          <a:xfrm>
            <a:off x="457200" y="1295400"/>
            <a:ext cx="8229600" cy="5257800"/>
          </a:xfrm>
        </p:spPr>
        <p:txBody>
          <a:bodyPr>
            <a:normAutofit fontScale="92500" lnSpcReduction="10000"/>
          </a:bodyPr>
          <a:lstStyle/>
          <a:p>
            <a:r>
              <a:rPr lang="en-US" dirty="0" smtClean="0"/>
              <a:t>1.) </a:t>
            </a:r>
            <a:r>
              <a:rPr lang="en-US" u="sng" dirty="0" smtClean="0"/>
              <a:t>Unconditioned Stimulus (US)</a:t>
            </a:r>
            <a:r>
              <a:rPr lang="en-US" dirty="0" smtClean="0"/>
              <a:t>- The stimulus that evokes a natural response. (food)</a:t>
            </a:r>
          </a:p>
          <a:p>
            <a:r>
              <a:rPr lang="en-US" dirty="0" smtClean="0"/>
              <a:t>2.) </a:t>
            </a:r>
            <a:r>
              <a:rPr lang="en-US" u="sng" dirty="0" smtClean="0"/>
              <a:t>Unconditioned Response (UR)</a:t>
            </a:r>
            <a:r>
              <a:rPr lang="en-US" dirty="0" smtClean="0"/>
              <a:t>- The natural reaction to the unconditioned stimulus. (salivation)</a:t>
            </a:r>
          </a:p>
          <a:p>
            <a:r>
              <a:rPr lang="en-US" dirty="0" smtClean="0"/>
              <a:t>3.) </a:t>
            </a:r>
            <a:r>
              <a:rPr lang="en-US" u="sng" dirty="0" smtClean="0"/>
              <a:t>Conditioned Stimulus (CS)</a:t>
            </a:r>
            <a:r>
              <a:rPr lang="en-US" dirty="0" smtClean="0"/>
              <a:t>- Previously neutral stimulus that, through conditioning, evokes conditioned response. (bell)</a:t>
            </a:r>
          </a:p>
          <a:p>
            <a:r>
              <a:rPr lang="en-US" dirty="0" smtClean="0"/>
              <a:t>4.) </a:t>
            </a:r>
            <a:r>
              <a:rPr lang="en-US" u="sng" dirty="0" smtClean="0"/>
              <a:t>Conditioned Response (CR)</a:t>
            </a:r>
            <a:r>
              <a:rPr lang="en-US" dirty="0" smtClean="0"/>
              <a:t>- Learned reaction to conditioned stimulus that occurs because of previous conditioning (salivation to bell)</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classical conditioning</a:t>
            </a:r>
            <a:endParaRPr lang="en-US" dirty="0"/>
          </a:p>
        </p:txBody>
      </p:sp>
      <p:sp>
        <p:nvSpPr>
          <p:cNvPr id="3" name="Content Placeholder 2"/>
          <p:cNvSpPr>
            <a:spLocks noGrp="1"/>
          </p:cNvSpPr>
          <p:nvPr>
            <p:ph idx="1"/>
          </p:nvPr>
        </p:nvSpPr>
        <p:spPr>
          <a:xfrm>
            <a:off x="457200" y="1371600"/>
            <a:ext cx="8229600" cy="5486400"/>
          </a:xfrm>
        </p:spPr>
        <p:txBody>
          <a:bodyPr>
            <a:normAutofit fontScale="92500" lnSpcReduction="20000"/>
          </a:bodyPr>
          <a:lstStyle/>
          <a:p>
            <a:pPr>
              <a:buNone/>
            </a:pPr>
            <a:r>
              <a:rPr lang="en-US" b="1" dirty="0" smtClean="0"/>
              <a:t>Acquisition</a:t>
            </a:r>
            <a:endParaRPr lang="en-US" dirty="0" smtClean="0"/>
          </a:p>
          <a:p>
            <a:r>
              <a:rPr lang="en-US" dirty="0" smtClean="0"/>
              <a:t>This term refers to the learning of the conditioned response</a:t>
            </a:r>
            <a:endParaRPr lang="en-US" b="1" dirty="0" smtClean="0"/>
          </a:p>
          <a:p>
            <a:pPr>
              <a:buNone/>
            </a:pPr>
            <a:r>
              <a:rPr lang="en-US" b="1" dirty="0" smtClean="0"/>
              <a:t>GENERALIZATION</a:t>
            </a:r>
          </a:p>
          <a:p>
            <a:pPr lvl="0"/>
            <a:r>
              <a:rPr lang="en-US" dirty="0" smtClean="0"/>
              <a:t>A new stimulus similar to the learnt conditioned stimulus will also elicit the same conditioned response.</a:t>
            </a:r>
          </a:p>
          <a:p>
            <a:pPr lvl="0"/>
            <a:r>
              <a:rPr lang="en-US" dirty="0" err="1" smtClean="0"/>
              <a:t>Eg</a:t>
            </a:r>
            <a:r>
              <a:rPr lang="en-US" dirty="0" smtClean="0"/>
              <a:t>, dog salivates on other bells</a:t>
            </a:r>
          </a:p>
          <a:p>
            <a:pPr>
              <a:buNone/>
            </a:pPr>
            <a:r>
              <a:rPr lang="en-US" b="1" dirty="0" smtClean="0"/>
              <a:t>DISCRIMINATION</a:t>
            </a:r>
          </a:p>
          <a:p>
            <a:pPr lvl="0"/>
            <a:r>
              <a:rPr lang="en-US" dirty="0" smtClean="0"/>
              <a:t>The organism learns to respond towards particular stimulus and not towards all</a:t>
            </a:r>
          </a:p>
          <a:p>
            <a:pPr lvl="0"/>
            <a:r>
              <a:rPr lang="en-US" dirty="0" err="1" smtClean="0"/>
              <a:t>Eg</a:t>
            </a:r>
            <a:r>
              <a:rPr lang="en-US" dirty="0" smtClean="0"/>
              <a:t> the dog learns the specific bell which follows food.</a:t>
            </a:r>
          </a:p>
          <a:p>
            <a:pPr lvl="0">
              <a:buNone/>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classical conditioning</a:t>
            </a:r>
            <a:endParaRPr lang="en-US" dirty="0"/>
          </a:p>
        </p:txBody>
      </p:sp>
      <p:sp>
        <p:nvSpPr>
          <p:cNvPr id="3" name="Content Placeholder 2"/>
          <p:cNvSpPr>
            <a:spLocks noGrp="1"/>
          </p:cNvSpPr>
          <p:nvPr>
            <p:ph idx="1"/>
          </p:nvPr>
        </p:nvSpPr>
        <p:spPr/>
        <p:txBody>
          <a:bodyPr>
            <a:normAutofit fontScale="85000" lnSpcReduction="20000"/>
          </a:bodyPr>
          <a:lstStyle/>
          <a:p>
            <a:pPr lvl="0">
              <a:buNone/>
            </a:pPr>
            <a:r>
              <a:rPr lang="en-US" b="1" dirty="0" smtClean="0"/>
              <a:t>EXTINCTION</a:t>
            </a:r>
          </a:p>
          <a:p>
            <a:pPr lvl="0"/>
            <a:r>
              <a:rPr lang="en-US" dirty="0" smtClean="0"/>
              <a:t>Extinction means the weakening of the conditioned response in the absence of the unconditioned stimulus.</a:t>
            </a:r>
          </a:p>
          <a:p>
            <a:pPr lvl="0"/>
            <a:r>
              <a:rPr lang="en-US" dirty="0" err="1" smtClean="0"/>
              <a:t>Eg</a:t>
            </a:r>
            <a:r>
              <a:rPr lang="en-US" dirty="0" smtClean="0"/>
              <a:t>, dog stops salivation if the bell doesn’t follow the food.</a:t>
            </a:r>
          </a:p>
          <a:p>
            <a:pPr>
              <a:buNone/>
            </a:pPr>
            <a:r>
              <a:rPr lang="en-US" b="1" dirty="0" smtClean="0"/>
              <a:t>Spontaneous recovery</a:t>
            </a:r>
            <a:endParaRPr lang="en-US" dirty="0" smtClean="0"/>
          </a:p>
          <a:p>
            <a:r>
              <a:rPr lang="en-US" dirty="0" smtClean="0"/>
              <a:t>it means that he conditioned response appears again without further conditioning.</a:t>
            </a:r>
          </a:p>
          <a:p>
            <a:r>
              <a:rPr lang="en-US" dirty="0" smtClean="0"/>
              <a:t>Extinction is not permanent.</a:t>
            </a:r>
          </a:p>
          <a:p>
            <a:r>
              <a:rPr lang="en-US" dirty="0" err="1" smtClean="0"/>
              <a:t>Eg</a:t>
            </a:r>
            <a:r>
              <a:rPr lang="en-US" dirty="0" smtClean="0"/>
              <a:t>. the dog relearns the same response if presented the same stimulus in less time.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Theory of Operant Conditioning</a:t>
            </a:r>
            <a:endParaRPr lang="en-US" b="1" dirty="0"/>
          </a:p>
        </p:txBody>
      </p:sp>
      <p:sp>
        <p:nvSpPr>
          <p:cNvPr id="3" name="Content Placeholder 2"/>
          <p:cNvSpPr>
            <a:spLocks noGrp="1"/>
          </p:cNvSpPr>
          <p:nvPr>
            <p:ph idx="1"/>
          </p:nvPr>
        </p:nvSpPr>
        <p:spPr>
          <a:xfrm>
            <a:off x="304800" y="1371600"/>
            <a:ext cx="8686800" cy="5257800"/>
          </a:xfrm>
        </p:spPr>
        <p:txBody>
          <a:bodyPr>
            <a:normAutofit fontScale="85000" lnSpcReduction="10000"/>
          </a:bodyPr>
          <a:lstStyle/>
          <a:p>
            <a:r>
              <a:rPr lang="en-US" dirty="0" smtClean="0"/>
              <a:t>The operant conditioning is also called instrumental conditioning.</a:t>
            </a:r>
          </a:p>
          <a:p>
            <a:r>
              <a:rPr lang="en-US" dirty="0" smtClean="0"/>
              <a:t>Major contributors are B.F SKINNER and E.L THORNDIKE.</a:t>
            </a:r>
          </a:p>
          <a:p>
            <a:r>
              <a:rPr lang="en-US" dirty="0" smtClean="0"/>
              <a:t>The OPERANT BEHAVIOR means the voluntary behavior with choices.</a:t>
            </a:r>
          </a:p>
          <a:p>
            <a:r>
              <a:rPr lang="en-US" b="1" dirty="0" smtClean="0"/>
              <a:t>The OPERANT CONDITIONING is a form of learning where the consequences of a behavior produce changes in the probability of the behavior occurrence.</a:t>
            </a:r>
          </a:p>
          <a:p>
            <a:r>
              <a:rPr lang="en-US" dirty="0" smtClean="0"/>
              <a:t>In classical conditioning ,there is S-R  bond whereas in operant stimulus is related to the response along with the end result. if result is good we will repeat the behavior if bad we will avoid it in both cases learning occurs.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2" descr="   OPERANT    - Any active behavior that operates upon      the environment to generate      consequences   OPERANT CO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44000" cy="66293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US" dirty="0" smtClean="0"/>
              <a:t>He put a rat in a closed box called skinner box. A hook in the box was fitted so that as soon as it was touched , a piece of food was dropped in the box . Skinner recorded the movements of the rate through mechanical means in order to have objective measurement. The experiment was too successful that at later stages he found the rat only touching the hook for getting food, without random movements.</a:t>
            </a:r>
          </a:p>
          <a:p>
            <a:endParaRPr lang="en-US" dirty="0" smtClean="0"/>
          </a:p>
          <a:p>
            <a:r>
              <a:rPr lang="en-US" dirty="0" smtClean="0"/>
              <a:t>These experiments support the law of effect by Thorndike.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2" descr="11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Thorndike’s Law of effect</a:t>
            </a:r>
            <a:endParaRPr lang="en-US" dirty="0"/>
          </a:p>
        </p:txBody>
      </p:sp>
      <p:sp>
        <p:nvSpPr>
          <p:cNvPr id="3" name="Content Placeholder 2"/>
          <p:cNvSpPr>
            <a:spLocks noGrp="1"/>
          </p:cNvSpPr>
          <p:nvPr>
            <p:ph idx="1"/>
          </p:nvPr>
        </p:nvSpPr>
        <p:spPr/>
        <p:txBody>
          <a:bodyPr/>
          <a:lstStyle/>
          <a:p>
            <a:r>
              <a:rPr lang="en-US" dirty="0" smtClean="0"/>
              <a:t>E,L Thorndike proposed his law of effect, according to which behaviors followed by positive outcomes are strengthened whereas the behaviors followed by negative outcomes are weakened.</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Operant conditioning </a:t>
            </a:r>
            <a:endParaRPr lang="en-US" dirty="0"/>
          </a:p>
        </p:txBody>
      </p:sp>
      <p:sp>
        <p:nvSpPr>
          <p:cNvPr id="3" name="Content Placeholder 2"/>
          <p:cNvSpPr>
            <a:spLocks noGrp="1"/>
          </p:cNvSpPr>
          <p:nvPr>
            <p:ph idx="1"/>
          </p:nvPr>
        </p:nvSpPr>
        <p:spPr/>
        <p:txBody>
          <a:bodyPr/>
          <a:lstStyle/>
          <a:p>
            <a:r>
              <a:rPr lang="en-US" dirty="0" smtClean="0"/>
              <a:t>Learning occurs as a result of consequences.</a:t>
            </a:r>
          </a:p>
          <a:p>
            <a:r>
              <a:rPr lang="en-US" dirty="0" smtClean="0"/>
              <a:t> the component of learning expend to include a key characteristics:</a:t>
            </a:r>
          </a:p>
          <a:p>
            <a:pPr marL="514350" indent="-514350">
              <a:buFont typeface="+mj-lt"/>
              <a:buAutoNum type="arabicPeriod"/>
            </a:pPr>
            <a:r>
              <a:rPr lang="en-US" dirty="0" smtClean="0"/>
              <a:t>Reinforcement</a:t>
            </a:r>
          </a:p>
          <a:p>
            <a:pPr marL="514350" indent="-514350">
              <a:buFont typeface="+mj-lt"/>
              <a:buAutoNum type="arabicPeriod"/>
            </a:pPr>
            <a:r>
              <a:rPr lang="en-US" dirty="0" smtClean="0"/>
              <a:t>Punishment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r>
              <a:rPr lang="en-US" b="1" dirty="0" smtClean="0"/>
              <a:t>Habituation</a:t>
            </a:r>
          </a:p>
          <a:p>
            <a:pPr>
              <a:buNone/>
            </a:pPr>
            <a:r>
              <a:rPr lang="en-US" dirty="0" smtClean="0"/>
              <a:t>Our response to unchanging stimuli decrease over time. This is aspect of adaption is a simple form of learning called Habituation.</a:t>
            </a:r>
          </a:p>
          <a:p>
            <a:pPr>
              <a:buNone/>
            </a:pPr>
            <a:r>
              <a:rPr lang="en-US" dirty="0" smtClean="0"/>
              <a:t> </a:t>
            </a:r>
          </a:p>
          <a:p>
            <a:r>
              <a:rPr lang="en-US" b="1" dirty="0" smtClean="0"/>
              <a:t>Sensitization </a:t>
            </a:r>
          </a:p>
          <a:p>
            <a:pPr>
              <a:buNone/>
            </a:pPr>
            <a:r>
              <a:rPr lang="en-US" dirty="0" smtClean="0"/>
              <a:t>A simple form of learning, appears as an increase in responsiveness to a stimulus.</a:t>
            </a:r>
          </a:p>
          <a:p>
            <a:pPr>
              <a:buNone/>
            </a:pPr>
            <a:r>
              <a:rPr lang="en-US" smtClean="0"/>
              <a:t>Habitation </a:t>
            </a:r>
            <a:r>
              <a:rPr lang="en-US" dirty="0" smtClean="0"/>
              <a:t>and sensitization Provide organisms with useful way to adapt to their environment.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
            </a:r>
            <a:r>
              <a:rPr lang="en-US" dirty="0" smtClean="0"/>
              <a:t>einforcement</a:t>
            </a:r>
            <a:endParaRPr lang="en-US" dirty="0"/>
          </a:p>
        </p:txBody>
      </p:sp>
      <p:sp>
        <p:nvSpPr>
          <p:cNvPr id="3" name="Content Placeholder 2"/>
          <p:cNvSpPr>
            <a:spLocks noGrp="1"/>
          </p:cNvSpPr>
          <p:nvPr>
            <p:ph idx="1"/>
          </p:nvPr>
        </p:nvSpPr>
        <p:spPr/>
        <p:txBody>
          <a:bodyPr/>
          <a:lstStyle/>
          <a:p>
            <a:r>
              <a:rPr lang="en-US" dirty="0"/>
              <a:t>Reinforcement is a term </a:t>
            </a:r>
            <a:r>
              <a:rPr lang="en-US" dirty="0" smtClean="0"/>
              <a:t>refer </a:t>
            </a:r>
            <a:r>
              <a:rPr lang="en-US" dirty="0"/>
              <a:t>to anything that increases the likelihood that a response will occur. </a:t>
            </a:r>
            <a:endParaRPr lang="en-US" dirty="0" smtClean="0"/>
          </a:p>
          <a:p>
            <a:r>
              <a:rPr lang="en-US" dirty="0" smtClean="0"/>
              <a:t>Reinforcement </a:t>
            </a:r>
            <a:r>
              <a:rPr lang="en-US" dirty="0"/>
              <a:t>is defined by the effect that it has on behavior—it increases or strengthens the response.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Reinforcement</a:t>
            </a:r>
            <a:br>
              <a:rPr lang="en-US" dirty="0" smtClean="0"/>
            </a:br>
            <a:endParaRPr lang="en-US" dirty="0"/>
          </a:p>
        </p:txBody>
      </p:sp>
      <p:sp>
        <p:nvSpPr>
          <p:cNvPr id="3" name="Content Placeholder 2"/>
          <p:cNvSpPr>
            <a:spLocks noGrp="1"/>
          </p:cNvSpPr>
          <p:nvPr>
            <p:ph idx="1"/>
          </p:nvPr>
        </p:nvSpPr>
        <p:spPr>
          <a:xfrm>
            <a:off x="457200" y="1371600"/>
            <a:ext cx="8229600" cy="5257800"/>
          </a:xfrm>
        </p:spPr>
        <p:txBody>
          <a:bodyPr>
            <a:normAutofit fontScale="85000" lnSpcReduction="10000"/>
          </a:bodyPr>
          <a:lstStyle/>
          <a:p>
            <a:r>
              <a:rPr lang="en-US" dirty="0" smtClean="0"/>
              <a:t>In </a:t>
            </a:r>
            <a:r>
              <a:rPr lang="en-US" dirty="0"/>
              <a:t>operant conditioning, there are two different types of reinforcement. Both of these forms of reinforcement influence behavior, but they do so in different ways. </a:t>
            </a:r>
          </a:p>
          <a:p>
            <a:pPr marL="514350" indent="-514350">
              <a:buFont typeface="+mj-lt"/>
              <a:buAutoNum type="arabicPeriod"/>
            </a:pPr>
            <a:r>
              <a:rPr lang="en-US" b="1" u="sng" dirty="0"/>
              <a:t>Positive </a:t>
            </a:r>
            <a:r>
              <a:rPr lang="en-US" b="1" u="sng" dirty="0" smtClean="0"/>
              <a:t>reinforcement</a:t>
            </a:r>
            <a:r>
              <a:rPr lang="en-US" dirty="0" smtClean="0"/>
              <a:t> involves </a:t>
            </a:r>
            <a:r>
              <a:rPr lang="en-US" dirty="0"/>
              <a:t>adding something to increase a response, such as giving a bit of candy to a child after she cleans up her room.</a:t>
            </a:r>
          </a:p>
          <a:p>
            <a:pPr marL="514350" indent="-514350">
              <a:buFont typeface="+mj-lt"/>
              <a:buAutoNum type="arabicPeriod"/>
            </a:pPr>
            <a:r>
              <a:rPr lang="en-US" b="1" u="sng" dirty="0"/>
              <a:t>Negative </a:t>
            </a:r>
            <a:r>
              <a:rPr lang="en-US" b="1" u="sng" dirty="0" smtClean="0"/>
              <a:t>reinforcement</a:t>
            </a:r>
            <a:r>
              <a:rPr lang="en-US" dirty="0" smtClean="0"/>
              <a:t> involves </a:t>
            </a:r>
            <a:r>
              <a:rPr lang="en-US" dirty="0"/>
              <a:t>removing something in order to increase a response, such as canceling a quiz if students turn in all of their homework for the week. By removing the aversive stimulus (the quiz), the teacher hopes to increase the desired behavior (completing all homework).</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reinforcement primary and secondary"/>
          <p:cNvPicPr>
            <a:picLocks noChangeAspect="1" noChangeArrowheads="1"/>
          </p:cNvPicPr>
          <p:nvPr/>
        </p:nvPicPr>
        <p:blipFill>
          <a:blip r:embed="rId2"/>
          <a:srcRect/>
          <a:stretch>
            <a:fillRect/>
          </a:stretch>
        </p:blipFill>
        <p:spPr bwMode="auto">
          <a:xfrm>
            <a:off x="228600" y="304800"/>
            <a:ext cx="8763000" cy="632460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6322" name="Picture 2" descr="Image result for reinforcement primary and secondary"/>
          <p:cNvPicPr>
            <a:picLocks noChangeAspect="1" noChangeArrowheads="1"/>
          </p:cNvPicPr>
          <p:nvPr/>
        </p:nvPicPr>
        <p:blipFill>
          <a:blip r:embed="rId2"/>
          <a:srcRect/>
          <a:stretch>
            <a:fillRect/>
          </a:stretch>
        </p:blipFill>
        <p:spPr bwMode="auto">
          <a:xfrm>
            <a:off x="0" y="1"/>
            <a:ext cx="9143999" cy="68580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of Reinforcement</a:t>
            </a:r>
            <a:endParaRPr lang="en-US" dirty="0"/>
          </a:p>
        </p:txBody>
      </p:sp>
      <p:sp>
        <p:nvSpPr>
          <p:cNvPr id="3" name="Content Placeholder 2"/>
          <p:cNvSpPr>
            <a:spLocks noGrp="1"/>
          </p:cNvSpPr>
          <p:nvPr>
            <p:ph idx="1"/>
          </p:nvPr>
        </p:nvSpPr>
        <p:spPr/>
        <p:txBody>
          <a:bodyPr/>
          <a:lstStyle/>
          <a:p>
            <a:r>
              <a:rPr lang="en-US" dirty="0" smtClean="0"/>
              <a:t>A schedule of reinforcement is a rule stating when and how often a behavior will be reinforced. </a:t>
            </a:r>
          </a:p>
          <a:p>
            <a:r>
              <a:rPr lang="en-US" dirty="0" smtClean="0"/>
              <a:t>This is applicable when you are purposely trying to train and reinforce an action</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reinforcement schedules</a:t>
            </a:r>
            <a:endParaRPr lang="en-US" dirty="0"/>
          </a:p>
        </p:txBody>
      </p:sp>
      <p:sp>
        <p:nvSpPr>
          <p:cNvPr id="3" name="Content Placeholder 2"/>
          <p:cNvSpPr>
            <a:spLocks noGrp="1"/>
          </p:cNvSpPr>
          <p:nvPr>
            <p:ph idx="1"/>
          </p:nvPr>
        </p:nvSpPr>
        <p:spPr>
          <a:xfrm>
            <a:off x="457200" y="1371600"/>
            <a:ext cx="8229600" cy="5105400"/>
          </a:xfrm>
        </p:spPr>
        <p:txBody>
          <a:bodyPr>
            <a:normAutofit fontScale="92500" lnSpcReduction="20000"/>
          </a:bodyPr>
          <a:lstStyle/>
          <a:p>
            <a:pPr>
              <a:buNone/>
            </a:pPr>
            <a:r>
              <a:rPr lang="en-US" b="1" dirty="0" smtClean="0"/>
              <a:t>A). Continuous Reinforcement </a:t>
            </a:r>
          </a:p>
          <a:p>
            <a:r>
              <a:rPr lang="en-US" dirty="0" smtClean="0"/>
              <a:t>the desired behavior is reinforced every single time it occurs. Generally, this schedule is best used during the initial stages of learning in order to create a strong association between the behavior and the response.</a:t>
            </a:r>
          </a:p>
          <a:p>
            <a:pPr>
              <a:buNone/>
            </a:pPr>
            <a:r>
              <a:rPr lang="en-US" b="1" dirty="0" smtClean="0"/>
              <a:t>B).Partial Reinforcement </a:t>
            </a:r>
            <a:r>
              <a:rPr lang="en-US" dirty="0" smtClean="0"/>
              <a:t>the response is reinforced only part of the time. </a:t>
            </a:r>
          </a:p>
          <a:p>
            <a:r>
              <a:rPr lang="en-US" dirty="0" smtClean="0"/>
              <a:t>1. Fixed-ratio schedules</a:t>
            </a:r>
          </a:p>
          <a:p>
            <a:r>
              <a:rPr lang="en-US" dirty="0" smtClean="0"/>
              <a:t>2.Variable- ratio schedules</a:t>
            </a:r>
          </a:p>
          <a:p>
            <a:r>
              <a:rPr lang="en-US" dirty="0" smtClean="0"/>
              <a:t>3. Fixed-interval schedules</a:t>
            </a:r>
          </a:p>
          <a:p>
            <a:r>
              <a:rPr lang="en-US" dirty="0" smtClean="0"/>
              <a:t>4. Variable-interval schedules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normAutofit fontScale="90000"/>
          </a:bodyPr>
          <a:lstStyle/>
          <a:p>
            <a:r>
              <a:rPr lang="en-US" dirty="0" smtClean="0"/>
              <a:t>Schedules of partial reinforcement: </a:t>
            </a:r>
            <a:br>
              <a:rPr lang="en-US" dirty="0" smtClean="0"/>
            </a:br>
            <a:endParaRPr lang="en-US" dirty="0"/>
          </a:p>
        </p:txBody>
      </p:sp>
      <p:sp>
        <p:nvSpPr>
          <p:cNvPr id="3" name="Content Placeholder 2"/>
          <p:cNvSpPr>
            <a:spLocks noGrp="1"/>
          </p:cNvSpPr>
          <p:nvPr>
            <p:ph idx="1"/>
          </p:nvPr>
        </p:nvSpPr>
        <p:spPr>
          <a:xfrm>
            <a:off x="457200" y="1219200"/>
            <a:ext cx="8229600" cy="5334000"/>
          </a:xfrm>
        </p:spPr>
        <p:txBody>
          <a:bodyPr>
            <a:normAutofit fontScale="92500" lnSpcReduction="10000"/>
          </a:bodyPr>
          <a:lstStyle/>
          <a:p>
            <a:r>
              <a:rPr lang="en-US" dirty="0" smtClean="0"/>
              <a:t>1. Fixed-ratio schedules are those where a response is reinforced only after a specified number of responses.</a:t>
            </a:r>
          </a:p>
          <a:p>
            <a:r>
              <a:rPr lang="en-US" dirty="0" smtClean="0"/>
              <a:t>2.Variable- ratio schedules occur when a response is reinforced after an unpredictable number of responses. </a:t>
            </a:r>
          </a:p>
          <a:p>
            <a:r>
              <a:rPr lang="en-US" dirty="0" smtClean="0"/>
              <a:t>3. Fixed-interval schedules are those where the first response is rewarded only after a specified amount of time has elapsed. </a:t>
            </a:r>
          </a:p>
          <a:p>
            <a:r>
              <a:rPr lang="en-US" dirty="0" smtClean="0"/>
              <a:t>4. Variable-interval schedules occur when a response is rewarded after an unpredictable amount of time has passed</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Punishment</a:t>
            </a:r>
            <a:endParaRPr lang="en-US" dirty="0"/>
          </a:p>
        </p:txBody>
      </p:sp>
      <p:sp>
        <p:nvSpPr>
          <p:cNvPr id="3" name="Content Placeholder 2"/>
          <p:cNvSpPr>
            <a:spLocks noGrp="1"/>
          </p:cNvSpPr>
          <p:nvPr>
            <p:ph idx="1"/>
          </p:nvPr>
        </p:nvSpPr>
        <p:spPr>
          <a:xfrm>
            <a:off x="304800" y="1524000"/>
            <a:ext cx="8534400" cy="5334000"/>
          </a:xfrm>
        </p:spPr>
        <p:txBody>
          <a:bodyPr>
            <a:normAutofit fontScale="85000" lnSpcReduction="20000"/>
          </a:bodyPr>
          <a:lstStyle/>
          <a:p>
            <a:r>
              <a:rPr lang="en-US" dirty="0"/>
              <a:t>Punishment </a:t>
            </a:r>
            <a:r>
              <a:rPr lang="en-US" dirty="0" smtClean="0"/>
              <a:t>is a kind of stimulus that aims to decrease the strength in behaviour due to its consequence. Punishment is the </a:t>
            </a:r>
            <a:r>
              <a:rPr lang="en-US" dirty="0"/>
              <a:t>presentation of an adverse event or outcome that causes a decrease in the behavior it follows. There are two kinds of punishment:</a:t>
            </a:r>
          </a:p>
          <a:p>
            <a:r>
              <a:rPr lang="en-US" b="1" u="sng" dirty="0"/>
              <a:t>Positive punishment</a:t>
            </a:r>
            <a:r>
              <a:rPr lang="en-US" dirty="0"/>
              <a:t>, sometimes referred to as punishment by application, presents an unfavorable event or outcome in order to weaken the response it follows. Spanking for misbehavior is an example of punishment by application.</a:t>
            </a:r>
          </a:p>
          <a:p>
            <a:r>
              <a:rPr lang="en-US" b="1" u="sng" dirty="0"/>
              <a:t>Negative punishment</a:t>
            </a:r>
            <a:r>
              <a:rPr lang="en-US" dirty="0"/>
              <a:t>, also known as punishment by removal, occurs when a favorable event or outcome is removed after a behavior occurs. Taking away a child's video game following misbehavior is an example of negative punishment.</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Negative punishment is more effective if: </a:t>
            </a:r>
          </a:p>
          <a:p>
            <a:pPr>
              <a:buNone/>
            </a:pPr>
            <a:r>
              <a:rPr lang="en-US" dirty="0" smtClean="0"/>
              <a:t>• It immediately follows a response.</a:t>
            </a:r>
          </a:p>
          <a:p>
            <a:pPr>
              <a:buNone/>
            </a:pPr>
            <a:r>
              <a:rPr lang="en-US" dirty="0" smtClean="0"/>
              <a:t> • It is applied consistently.</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Content Placeholder 3"/>
          <p:cNvPicPr>
            <a:picLocks noChangeAspect="1"/>
          </p:cNvPicPr>
          <p:nvPr/>
        </p:nvPicPr>
        <p:blipFill>
          <a:blip r:embed="rId2"/>
          <a:stretch>
            <a:fillRect/>
          </a:stretch>
        </p:blipFill>
        <p:spPr>
          <a:xfrm>
            <a:off x="0" y="228600"/>
            <a:ext cx="9144000" cy="64008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theories</a:t>
            </a:r>
            <a:endParaRPr lang="en-US" dirty="0"/>
          </a:p>
        </p:txBody>
      </p:sp>
      <p:sp>
        <p:nvSpPr>
          <p:cNvPr id="3" name="Content Placeholder 2"/>
          <p:cNvSpPr>
            <a:spLocks noGrp="1"/>
          </p:cNvSpPr>
          <p:nvPr>
            <p:ph idx="1"/>
          </p:nvPr>
        </p:nvSpPr>
        <p:spPr/>
        <p:txBody>
          <a:bodyPr/>
          <a:lstStyle/>
          <a:p>
            <a:r>
              <a:rPr lang="en-US" dirty="0" smtClean="0">
                <a:solidFill>
                  <a:srgbClr val="FF0000"/>
                </a:solidFill>
              </a:rPr>
              <a:t>Associative learning </a:t>
            </a:r>
            <a:r>
              <a:rPr lang="en-US" dirty="0" smtClean="0"/>
              <a:t>theories are based on behaviorism where the stimulus-response relationship and the influence of environment are considered as the major sources of learning .</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cognitive learning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a:t>
            </a:r>
            <a:r>
              <a:rPr lang="en-US" dirty="0" smtClean="0">
                <a:solidFill>
                  <a:schemeClr val="accent3"/>
                </a:solidFill>
              </a:rPr>
              <a:t>cognitive learning theories </a:t>
            </a:r>
            <a:r>
              <a:rPr lang="en-US" dirty="0" smtClean="0"/>
              <a:t>involve the thinking process and understandings.</a:t>
            </a:r>
          </a:p>
          <a:p>
            <a:r>
              <a:rPr lang="en-US" dirty="0" smtClean="0"/>
              <a:t>cognitive learning theory is based on the </a:t>
            </a:r>
            <a:r>
              <a:rPr lang="en-US" dirty="0" smtClean="0">
                <a:solidFill>
                  <a:srgbClr val="FF0000"/>
                </a:solidFill>
              </a:rPr>
              <a:t>cognitive model of human behavior</a:t>
            </a:r>
            <a:r>
              <a:rPr lang="en-US" dirty="0" smtClean="0"/>
              <a:t>, i.e. it emphasizes on the free will and positive aspects of human behavior. </a:t>
            </a:r>
          </a:p>
          <a:p>
            <a:r>
              <a:rPr lang="en-US" dirty="0" smtClean="0"/>
              <a:t>Cognition refers to the individual’s thoughts, feelings, ideas, knowledge and understanding about himself and the environment. </a:t>
            </a:r>
          </a:p>
          <a:p>
            <a:r>
              <a:rPr lang="en-US" dirty="0" smtClean="0"/>
              <a:t>Thus, an organism applies this cognition in learning which results in not merely the response to a stimulus, but the application of internal image of the external environment, so as to accomplish the goal.</a:t>
            </a:r>
          </a:p>
          <a:p>
            <a:endParaRPr lang="en-US" dirty="0" smtClean="0"/>
          </a:p>
          <a:p>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Cognitive Learning Theory</a:t>
            </a:r>
            <a:br>
              <a:rPr lang="en-US" dirty="0" smtClean="0"/>
            </a:br>
            <a:endParaRPr lang="en-US" dirty="0"/>
          </a:p>
        </p:txBody>
      </p:sp>
      <p:sp>
        <p:nvSpPr>
          <p:cNvPr id="3" name="Content Placeholder 2"/>
          <p:cNvSpPr>
            <a:spLocks noGrp="1"/>
          </p:cNvSpPr>
          <p:nvPr>
            <p:ph idx="1"/>
          </p:nvPr>
        </p:nvSpPr>
        <p:spPr>
          <a:xfrm>
            <a:off x="457200" y="1143000"/>
            <a:ext cx="8458200" cy="5486400"/>
          </a:xfrm>
        </p:spPr>
        <p:txBody>
          <a:bodyPr>
            <a:normAutofit fontScale="92500" lnSpcReduction="10000"/>
          </a:bodyPr>
          <a:lstStyle/>
          <a:p>
            <a:r>
              <a:rPr lang="en-US" b="1" dirty="0" smtClean="0"/>
              <a:t>Edward </a:t>
            </a:r>
            <a:r>
              <a:rPr lang="en-US" b="1" dirty="0" err="1" smtClean="0"/>
              <a:t>Tolman</a:t>
            </a:r>
            <a:r>
              <a:rPr lang="en-US" dirty="0" smtClean="0"/>
              <a:t> has contributed significantly to the </a:t>
            </a:r>
            <a:r>
              <a:rPr lang="en-US" b="1" dirty="0" smtClean="0"/>
              <a:t>Cognitive Learning Theory</a:t>
            </a:r>
            <a:r>
              <a:rPr lang="en-US" dirty="0" smtClean="0"/>
              <a:t>. </a:t>
            </a:r>
          </a:p>
          <a:p>
            <a:r>
              <a:rPr lang="en-US" dirty="0" smtClean="0"/>
              <a:t>According to him, individuals not only responds to stimuli but also act on beliefs, thoughts, attitudes, feelings and strive towards goals.</a:t>
            </a:r>
          </a:p>
          <a:p>
            <a:r>
              <a:rPr lang="en-US" dirty="0" smtClean="0"/>
              <a:t>In other words, An individual creates a cognitive map in his mind, i.e. an image of the external environment, preserves and organizes information gathered, as a result of the consequences of events encountered during the learning process. Thus, the organism learns about the event and objects on the basis of a meaning assigned to stimuli.</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92500" lnSpcReduction="10000"/>
          </a:bodyPr>
          <a:lstStyle/>
          <a:p>
            <a:r>
              <a:rPr lang="en-US" dirty="0" smtClean="0"/>
              <a:t>cognitive learning theory is based on the cognitive model of human behavior, i.e. it emphasizes on the free will and positive aspects of human behavior. </a:t>
            </a:r>
          </a:p>
          <a:p>
            <a:r>
              <a:rPr lang="en-US" dirty="0" smtClean="0"/>
              <a:t>Cognition refers to the individual’s thoughts, feelings, ideas, knowledge and understanding about himself and the environment. Thus, an organism applies this cognition in learning which results in not merely the response to a stimulus, but the application of internal image of the external environment, so as to accomplish the goal.</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r>
              <a:rPr lang="en-US" dirty="0" err="1" smtClean="0"/>
              <a:t>Tolman</a:t>
            </a:r>
            <a:r>
              <a:rPr lang="en-US" dirty="0" smtClean="0"/>
              <a:t> has conducted an experiment to elucidate the cognitive learning theory. He trained a rat to turn right in the ‘T’ maze in order to obtain food. One day, he started a rat from the opposite part of the maze, according to the operant conditioning theory, the rat should have turned right due to the past conditioning, but instead, it turned towards where the food was kept.</a:t>
            </a:r>
          </a:p>
          <a:p>
            <a:r>
              <a:rPr lang="en-US" dirty="0" smtClean="0"/>
              <a:t>Thus, </a:t>
            </a:r>
            <a:r>
              <a:rPr lang="en-US" dirty="0" err="1" smtClean="0"/>
              <a:t>Tolman</a:t>
            </a:r>
            <a:r>
              <a:rPr lang="en-US" dirty="0" smtClean="0"/>
              <a:t> concluded that rat formed a cognitive map in its mind to figure out where the food has been placed, and reinforcement was not a precondition for learning to take place.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Cognitive process in learning comes from research on learned helplessness, latent learning, cognitive maps, insight and observational learning.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Learned helplessness</a:t>
            </a:r>
            <a:endParaRPr lang="en-US" dirty="0"/>
          </a:p>
        </p:txBody>
      </p:sp>
      <p:sp>
        <p:nvSpPr>
          <p:cNvPr id="3" name="Content Placeholder 2"/>
          <p:cNvSpPr>
            <a:spLocks noGrp="1"/>
          </p:cNvSpPr>
          <p:nvPr>
            <p:ph idx="1"/>
          </p:nvPr>
        </p:nvSpPr>
        <p:spPr/>
        <p:txBody>
          <a:bodyPr/>
          <a:lstStyle/>
          <a:p>
            <a:r>
              <a:rPr lang="en-US" dirty="0" smtClean="0"/>
              <a:t>Learned helplessness, a tendency to give up any effort to control the environment.</a:t>
            </a:r>
          </a:p>
          <a:p>
            <a:r>
              <a:rPr lang="en-US" dirty="0" smtClean="0"/>
              <a:t>Learning that responses do not affect consequences, resulting in failure to try exert control over environment.</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92500"/>
          </a:bodyPr>
          <a:lstStyle/>
          <a:p>
            <a:r>
              <a:rPr lang="en-US" b="1" dirty="0" smtClean="0"/>
              <a:t>Latent learning</a:t>
            </a:r>
          </a:p>
          <a:p>
            <a:pPr>
              <a:buNone/>
            </a:pPr>
            <a:r>
              <a:rPr lang="en-US" dirty="0" smtClean="0"/>
              <a:t>Latent learning is a type of learning which is not apparent in the learner's behavior at the time of learning, but which manifests later when a suitable motivation and circumstances appear.</a:t>
            </a:r>
          </a:p>
          <a:p>
            <a:pPr>
              <a:buNone/>
            </a:pPr>
            <a:r>
              <a:rPr lang="en-US" dirty="0" smtClean="0"/>
              <a:t>While you might have learned how to cook a roast by watching your parents prepare dinner, this learning may not be apparent until you find yourself having to cook a meal on your own.</a:t>
            </a:r>
          </a:p>
          <a:p>
            <a:pPr>
              <a:buNone/>
            </a:pPr>
            <a:r>
              <a:rPr lang="en-US" dirty="0" smtClean="0"/>
              <a:t>But not all learning is immediately apparent. Sometimes learning only becomes evident when we need to utilize it.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fontScale="90000"/>
          </a:bodyPr>
          <a:lstStyle/>
          <a:p>
            <a:r>
              <a:rPr lang="en-US" sz="4000" b="1" dirty="0" smtClean="0"/>
              <a:t>Cognitive map</a:t>
            </a:r>
            <a:br>
              <a:rPr lang="en-US" sz="4000" b="1" dirty="0" smtClean="0"/>
            </a:br>
            <a:r>
              <a:rPr lang="en-US" sz="4000" b="1" dirty="0" smtClean="0"/>
              <a:t> </a:t>
            </a:r>
            <a:r>
              <a:rPr lang="en-US" sz="4000" dirty="0" smtClean="0"/>
              <a:t>A mental representation of the environment. </a:t>
            </a:r>
            <a:r>
              <a:rPr lang="en-US" b="1" dirty="0" smtClean="0"/>
              <a:t/>
            </a:r>
            <a:br>
              <a:rPr lang="en-US" b="1" dirty="0" smtClean="0"/>
            </a:br>
            <a:endParaRPr lang="en-US" dirty="0"/>
          </a:p>
        </p:txBody>
      </p:sp>
      <p:pic>
        <p:nvPicPr>
          <p:cNvPr id="57346" name="Picture 2" descr="Image result for cognitive map"/>
          <p:cNvPicPr>
            <a:picLocks noChangeAspect="1" noChangeArrowheads="1"/>
          </p:cNvPicPr>
          <p:nvPr/>
        </p:nvPicPr>
        <p:blipFill>
          <a:blip r:embed="rId2"/>
          <a:srcRect/>
          <a:stretch>
            <a:fillRect/>
          </a:stretch>
        </p:blipFill>
        <p:spPr bwMode="auto">
          <a:xfrm>
            <a:off x="228600" y="1919286"/>
            <a:ext cx="8686800" cy="4862514"/>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8370" name="Picture 2" descr="Related image"/>
          <p:cNvPicPr>
            <a:picLocks noChangeAspect="1" noChangeArrowheads="1"/>
          </p:cNvPicPr>
          <p:nvPr/>
        </p:nvPicPr>
        <p:blipFill>
          <a:blip r:embed="rId2"/>
          <a:srcRect/>
          <a:stretch>
            <a:fillRect/>
          </a:stretch>
        </p:blipFill>
        <p:spPr bwMode="auto">
          <a:xfrm>
            <a:off x="0" y="0"/>
            <a:ext cx="9144000" cy="6800851"/>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60418" name="Picture 2" descr="Image result for insight learnin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theories</a:t>
            </a:r>
            <a:endParaRPr lang="en-US" dirty="0"/>
          </a:p>
        </p:txBody>
      </p:sp>
      <p:sp>
        <p:nvSpPr>
          <p:cNvPr id="3" name="Content Placeholder 2"/>
          <p:cNvSpPr>
            <a:spLocks noGrp="1"/>
          </p:cNvSpPr>
          <p:nvPr>
            <p:ph idx="1"/>
          </p:nvPr>
        </p:nvSpPr>
        <p:spPr>
          <a:xfrm>
            <a:off x="457200" y="1219200"/>
            <a:ext cx="8229600" cy="5334000"/>
          </a:xfrm>
        </p:spPr>
        <p:txBody>
          <a:bodyPr>
            <a:normAutofit fontScale="85000" lnSpcReduction="10000"/>
          </a:bodyPr>
          <a:lstStyle/>
          <a:p>
            <a:r>
              <a:rPr lang="en-US" dirty="0" smtClean="0"/>
              <a:t>The </a:t>
            </a:r>
            <a:r>
              <a:rPr lang="en-US" dirty="0" smtClean="0">
                <a:solidFill>
                  <a:schemeClr val="accent3"/>
                </a:solidFill>
              </a:rPr>
              <a:t>cognitive learning theories </a:t>
            </a:r>
            <a:r>
              <a:rPr lang="en-US" dirty="0" smtClean="0"/>
              <a:t>involve the thinking process and understandings.</a:t>
            </a:r>
          </a:p>
          <a:p>
            <a:r>
              <a:rPr lang="en-US" dirty="0" smtClean="0"/>
              <a:t>cognitive learning theory is based on the </a:t>
            </a:r>
            <a:r>
              <a:rPr lang="en-US" dirty="0" smtClean="0">
                <a:solidFill>
                  <a:srgbClr val="FF0000"/>
                </a:solidFill>
              </a:rPr>
              <a:t>cognitive model of human behavior</a:t>
            </a:r>
            <a:r>
              <a:rPr lang="en-US" dirty="0" smtClean="0"/>
              <a:t>, i.e. it emphasizes on the free will and positive aspects of human behavior. </a:t>
            </a:r>
          </a:p>
          <a:p>
            <a:r>
              <a:rPr lang="en-US" dirty="0" smtClean="0"/>
              <a:t>Cognition refers to the individual’s thoughts, feelings, ideas, knowledge and understanding about himself and the environment. </a:t>
            </a:r>
          </a:p>
          <a:p>
            <a:r>
              <a:rPr lang="en-US" dirty="0" smtClean="0"/>
              <a:t>Thus, an organism applies this cognition in learning which results in not merely the response to a stimulus, but the application of internal image of the external environment, so as to accomplish the goal.</a:t>
            </a:r>
          </a:p>
          <a:p>
            <a:endParaRPr lang="en-US" dirty="0" smtClean="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248400"/>
          </a:xfrm>
        </p:spPr>
        <p:txBody>
          <a:bodyPr>
            <a:normAutofit fontScale="85000" lnSpcReduction="10000"/>
          </a:bodyPr>
          <a:lstStyle/>
          <a:p>
            <a:r>
              <a:rPr lang="en-US" dirty="0" err="1" smtClean="0"/>
              <a:t>Köhler</a:t>
            </a:r>
            <a:r>
              <a:rPr lang="en-US" dirty="0" smtClean="0"/>
              <a:t> placed a chimpanzee named Sultan inside a cage. Sultan grew hungry and a bunch of banana was placed just outside the cage. Sultan was provided with one long and another short bamboo stick. Neither of the sticks could reach the banana alone and the only possible way to reach the banana was to join the two sticks.</a:t>
            </a:r>
          </a:p>
          <a:p>
            <a:r>
              <a:rPr lang="en-US" dirty="0" smtClean="0"/>
              <a:t>Initially, Sultan showed all customary reactions that a chimpanzee shows inside a cage, and gradually tried to draw the banana towards him with the sticks. After countless fruitless efforts, Sultan nearly gave up, but as he was playing with the sticks, he managed to touch the banana by pushing a stick with another stick. Sultan accidentally managed to join the two sticks and with its help, it pulled the banana inside the cage. Sultan immediately grabbed the banana when faced with the same problem next day.</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Insight Learning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Insight leads to change in perception.</a:t>
            </a:r>
          </a:p>
          <a:p>
            <a:r>
              <a:rPr lang="en-US" dirty="0" smtClean="0"/>
              <a:t>Insight is sudden.</a:t>
            </a:r>
          </a:p>
          <a:p>
            <a:r>
              <a:rPr lang="en-US" dirty="0" smtClean="0"/>
              <a:t>With insight, the organism tends to perceive a pattern or organization (that helps in learning).</a:t>
            </a:r>
          </a:p>
          <a:p>
            <a:r>
              <a:rPr lang="en-US" dirty="0" smtClean="0"/>
              <a:t>Understanding plays important role n insight learning.</a:t>
            </a:r>
          </a:p>
          <a:p>
            <a:r>
              <a:rPr lang="en-US" dirty="0" smtClean="0"/>
              <a:t>Insight is related with higher order animals and not with inferior animals.</a:t>
            </a:r>
          </a:p>
          <a:p>
            <a:r>
              <a:rPr lang="en-US" dirty="0" smtClean="0"/>
              <a:t>Age influences insight learning. Adults are better learner than children.</a:t>
            </a:r>
          </a:p>
          <a:p>
            <a:r>
              <a:rPr lang="en-US" dirty="0" smtClean="0"/>
              <a:t>Past experience and perceptual organization is important in perception.</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Observational learning/ social learning</a:t>
            </a:r>
            <a:endParaRPr lang="en-US" dirty="0"/>
          </a:p>
        </p:txBody>
      </p:sp>
      <p:sp>
        <p:nvSpPr>
          <p:cNvPr id="3" name="Content Placeholder 2"/>
          <p:cNvSpPr>
            <a:spLocks noGrp="1"/>
          </p:cNvSpPr>
          <p:nvPr>
            <p:ph idx="1"/>
          </p:nvPr>
        </p:nvSpPr>
        <p:spPr/>
        <p:txBody>
          <a:bodyPr/>
          <a:lstStyle/>
          <a:p>
            <a:r>
              <a:rPr lang="en-US" dirty="0" smtClean="0"/>
              <a:t>The process of learning by watching others is called observational learning or social learning. </a:t>
            </a:r>
          </a:p>
          <a:p>
            <a:r>
              <a:rPr lang="en-US" dirty="0" smtClean="0"/>
              <a:t>Some observational learning occurs through vicarious experience, in which an individual is influenced by seeing or hearing about the consequences of others’ behaviour.</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Albert Bandura</a:t>
            </a:r>
            <a:endParaRPr lang="en-US" dirty="0"/>
          </a:p>
        </p:txBody>
      </p:sp>
      <p:sp>
        <p:nvSpPr>
          <p:cNvPr id="3" name="Content Placeholder 2"/>
          <p:cNvSpPr>
            <a:spLocks noGrp="1"/>
          </p:cNvSpPr>
          <p:nvPr>
            <p:ph idx="1"/>
          </p:nvPr>
        </p:nvSpPr>
        <p:spPr>
          <a:xfrm>
            <a:off x="457200" y="1600200"/>
            <a:ext cx="8229600" cy="4724400"/>
          </a:xfrm>
        </p:spPr>
        <p:txBody>
          <a:bodyPr/>
          <a:lstStyle/>
          <a:p>
            <a:pPr>
              <a:buFontTx/>
              <a:buChar char="-"/>
            </a:pPr>
            <a:r>
              <a:rPr lang="en-US" sz="2800" dirty="0" smtClean="0"/>
              <a:t>Bandura claimed that “in social situations, people often learn much more rapidly simply by observing the behaviors of others” </a:t>
            </a:r>
          </a:p>
          <a:p>
            <a:pPr>
              <a:buFontTx/>
              <a:buChar char="-"/>
            </a:pPr>
            <a:r>
              <a:rPr lang="en-US" sz="2800" dirty="0" smtClean="0"/>
              <a:t>Bandura found that there are four components of observational learning:  </a:t>
            </a:r>
          </a:p>
          <a:p>
            <a:pPr lvl="1"/>
            <a:r>
              <a:rPr lang="en-US" sz="2400" dirty="0" smtClean="0"/>
              <a:t>Attentional Processes</a:t>
            </a:r>
          </a:p>
          <a:p>
            <a:pPr lvl="1"/>
            <a:r>
              <a:rPr lang="en-US" sz="2400" dirty="0" smtClean="0"/>
              <a:t>Retention Processes </a:t>
            </a:r>
          </a:p>
          <a:p>
            <a:pPr lvl="1"/>
            <a:r>
              <a:rPr lang="en-US" sz="2400" dirty="0" smtClean="0"/>
              <a:t>Motor Reproduction Processes</a:t>
            </a:r>
          </a:p>
          <a:p>
            <a:pPr lvl="1"/>
            <a:r>
              <a:rPr lang="en-US" sz="2400" dirty="0" smtClean="0"/>
              <a:t>Reinforcement and Motivational Processes</a:t>
            </a:r>
          </a:p>
          <a:p>
            <a:pPr lvl="1">
              <a:buFont typeface="Wingdings" pitchFamily="2" charset="2"/>
              <a:buNone/>
            </a:pPr>
            <a:endParaRPr lang="en-US" sz="2400"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Attentional Processes</a:t>
            </a:r>
            <a:endParaRPr lang="en-US" dirty="0"/>
          </a:p>
        </p:txBody>
      </p:sp>
      <p:sp>
        <p:nvSpPr>
          <p:cNvPr id="3" name="Content Placeholder 2"/>
          <p:cNvSpPr>
            <a:spLocks noGrp="1"/>
          </p:cNvSpPr>
          <p:nvPr>
            <p:ph idx="1"/>
          </p:nvPr>
        </p:nvSpPr>
        <p:spPr/>
        <p:txBody>
          <a:bodyPr/>
          <a:lstStyle/>
          <a:p>
            <a:r>
              <a:rPr lang="en-US" dirty="0" smtClean="0"/>
              <a:t>One cannot imitate a model without paying attention to the model.</a:t>
            </a:r>
          </a:p>
          <a:p>
            <a:r>
              <a:rPr lang="en-US" dirty="0" smtClean="0"/>
              <a:t>A model is often attractive because of the qualities he or she posses.  These qualities such as prestige, power, and success gain the attention of the observer and begin the process of observational learning.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Retention Processes	</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en-US" dirty="0" smtClean="0"/>
              <a:t>Retention process is the way one remembers the model’s actions so he can imitate them.</a:t>
            </a:r>
          </a:p>
          <a:p>
            <a:pPr>
              <a:lnSpc>
                <a:spcPct val="90000"/>
              </a:lnSpc>
            </a:pPr>
            <a:r>
              <a:rPr lang="en-US" dirty="0" smtClean="0"/>
              <a:t>Bandura explains, “In order to reproduce social behavior when the model is no longer present to serve as a guide, the response patterns must be represented in memory in symbolic form. </a:t>
            </a:r>
          </a:p>
          <a:p>
            <a:pPr>
              <a:lnSpc>
                <a:spcPct val="90000"/>
              </a:lnSpc>
            </a:pPr>
            <a:r>
              <a:rPr lang="en-US" dirty="0" smtClean="0"/>
              <a:t>Example: mentally rehearsing the actions or practicing the actions will help one remember what he learned.</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Motor Reproduction Processes</a:t>
            </a:r>
            <a:endParaRPr lang="en-US" dirty="0"/>
          </a:p>
        </p:txBody>
      </p:sp>
      <p:sp>
        <p:nvSpPr>
          <p:cNvPr id="3" name="Content Placeholder 2"/>
          <p:cNvSpPr>
            <a:spLocks noGrp="1"/>
          </p:cNvSpPr>
          <p:nvPr>
            <p:ph idx="1"/>
          </p:nvPr>
        </p:nvSpPr>
        <p:spPr/>
        <p:txBody>
          <a:bodyPr/>
          <a:lstStyle/>
          <a:p>
            <a:r>
              <a:rPr lang="en-US" dirty="0" smtClean="0"/>
              <a:t>This is when a person uses the proper motor skills to accurately reproduce their model. </a:t>
            </a:r>
          </a:p>
          <a:p>
            <a:r>
              <a:rPr lang="en-US" dirty="0" smtClean="0"/>
              <a:t>A five year old can observe his parent operate a car, but this does not mean he has the ability to correctly drive an automobile</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Reinforcement and Motivational Processes</a:t>
            </a:r>
            <a:endParaRPr lang="en-US" dirty="0"/>
          </a:p>
        </p:txBody>
      </p:sp>
      <p:sp>
        <p:nvSpPr>
          <p:cNvPr id="3" name="Content Placeholder 2"/>
          <p:cNvSpPr>
            <a:spLocks noGrp="1"/>
          </p:cNvSpPr>
          <p:nvPr>
            <p:ph idx="1"/>
          </p:nvPr>
        </p:nvSpPr>
        <p:spPr/>
        <p:txBody>
          <a:bodyPr/>
          <a:lstStyle/>
          <a:p>
            <a:r>
              <a:rPr lang="en-US" dirty="0" smtClean="0"/>
              <a:t>This process refers to the idea that a child will be more likely to imitate a behavior if he is likely to gain a reward </a:t>
            </a:r>
          </a:p>
          <a:p>
            <a:r>
              <a:rPr lang="en-US" dirty="0" smtClean="0"/>
              <a:t>“When positive incentives are introduced, observational learning that previously remained unexpressed is likely to emerge in action.”</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err="1" smtClean="0"/>
              <a:t>Bobo</a:t>
            </a:r>
            <a:r>
              <a:rPr lang="en-US" sz="4800" b="1" dirty="0" smtClean="0"/>
              <a:t> Doll Experiment</a:t>
            </a:r>
            <a:endParaRPr lang="en-US" sz="4800" b="1" dirty="0"/>
          </a:p>
        </p:txBody>
      </p:sp>
      <p:sp>
        <p:nvSpPr>
          <p:cNvPr id="3" name="Content Placeholder 2"/>
          <p:cNvSpPr>
            <a:spLocks noGrp="1"/>
          </p:cNvSpPr>
          <p:nvPr>
            <p:ph idx="1"/>
          </p:nvPr>
        </p:nvSpPr>
        <p:spPr/>
        <p:txBody>
          <a:bodyPr/>
          <a:lstStyle/>
          <a:p>
            <a:endParaRPr lang="en-US"/>
          </a:p>
        </p:txBody>
      </p:sp>
      <p:pic>
        <p:nvPicPr>
          <p:cNvPr id="4" name="Picture 5" descr="bobo2"/>
          <p:cNvPicPr>
            <a:picLocks noChangeAspect="1" noChangeArrowheads="1"/>
          </p:cNvPicPr>
          <p:nvPr/>
        </p:nvPicPr>
        <p:blipFill>
          <a:blip r:embed="rId2"/>
          <a:srcRect/>
          <a:stretch>
            <a:fillRect/>
          </a:stretch>
        </p:blipFill>
        <p:spPr bwMode="auto">
          <a:xfrm>
            <a:off x="0" y="1219200"/>
            <a:ext cx="9144000" cy="549433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BEHAVIOUR THEORIES</a:t>
            </a:r>
            <a:r>
              <a:rPr lang="en-US" sz="2800" dirty="0" smtClean="0"/>
              <a:t>	↓</a:t>
            </a:r>
            <a:endParaRPr lang="en-US" dirty="0"/>
          </a:p>
        </p:txBody>
      </p:sp>
      <p:sp>
        <p:nvSpPr>
          <p:cNvPr id="3" name="Content Placeholder 2"/>
          <p:cNvSpPr>
            <a:spLocks noGrp="1"/>
          </p:cNvSpPr>
          <p:nvPr>
            <p:ph idx="1"/>
          </p:nvPr>
        </p:nvSpPr>
        <p:spPr/>
        <p:txBody>
          <a:bodyPr/>
          <a:lstStyle/>
          <a:p>
            <a:r>
              <a:rPr lang="en-US" dirty="0"/>
              <a:t>Classical Conditioning</a:t>
            </a:r>
          </a:p>
          <a:p>
            <a:r>
              <a:rPr lang="en-US" dirty="0"/>
              <a:t>Operant Conditioning</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of Classical Conditioning</a:t>
            </a:r>
            <a:endParaRPr lang="en-US" dirty="0"/>
          </a:p>
        </p:txBody>
      </p:sp>
      <p:sp>
        <p:nvSpPr>
          <p:cNvPr id="3" name="Content Placeholder 2"/>
          <p:cNvSpPr>
            <a:spLocks noGrp="1"/>
          </p:cNvSpPr>
          <p:nvPr>
            <p:ph idx="1"/>
          </p:nvPr>
        </p:nvSpPr>
        <p:spPr/>
        <p:txBody>
          <a:bodyPr/>
          <a:lstStyle/>
          <a:p>
            <a:r>
              <a:rPr lang="en-US" dirty="0" smtClean="0">
                <a:solidFill>
                  <a:srgbClr val="FF0000"/>
                </a:solidFill>
              </a:rPr>
              <a:t>CONDITIONING</a:t>
            </a:r>
            <a:r>
              <a:rPr lang="en-US" dirty="0" smtClean="0"/>
              <a:t>: The modification of a natural response through artificial means is called conditioning </a:t>
            </a:r>
          </a:p>
          <a:p>
            <a:r>
              <a:rPr lang="en-US" dirty="0" smtClean="0"/>
              <a:t>A </a:t>
            </a:r>
            <a:r>
              <a:rPr lang="en-US" dirty="0"/>
              <a:t>learning process that occurs when two stimuli are repeatedly paired: a response which is at first elicited by the second stimulus is eventually elicited by the first stimulus alone.</a:t>
            </a:r>
            <a:endParaRPr 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BACKGROUND</a:t>
            </a:r>
            <a:r>
              <a:rPr lang="en-US" dirty="0" smtClean="0"/>
              <a:t>:</a:t>
            </a:r>
            <a:br>
              <a:rPr lang="en-US" dirty="0" smtClean="0"/>
            </a:br>
            <a:endParaRPr lang="en-US" dirty="0"/>
          </a:p>
        </p:txBody>
      </p:sp>
      <p:sp>
        <p:nvSpPr>
          <p:cNvPr id="3" name="Content Placeholder 2"/>
          <p:cNvSpPr>
            <a:spLocks noGrp="1"/>
          </p:cNvSpPr>
          <p:nvPr>
            <p:ph idx="1"/>
          </p:nvPr>
        </p:nvSpPr>
        <p:spPr/>
        <p:txBody>
          <a:bodyPr/>
          <a:lstStyle/>
          <a:p>
            <a:r>
              <a:rPr lang="en-US" dirty="0" smtClean="0"/>
              <a:t>IVAN PAVLOV  proposed the theory of classical conditioning.</a:t>
            </a:r>
          </a:p>
          <a:p>
            <a:r>
              <a:rPr lang="en-US" dirty="0" smtClean="0"/>
              <a:t>A </a:t>
            </a:r>
            <a:r>
              <a:rPr lang="en-US" smtClean="0"/>
              <a:t>Russian Physiologist</a:t>
            </a:r>
            <a:endParaRPr lang="en-US" dirty="0" smtClean="0"/>
          </a:p>
          <a:p>
            <a:r>
              <a:rPr lang="en-US" dirty="0" smtClean="0"/>
              <a:t>Studying the process of digestion in animals</a:t>
            </a:r>
          </a:p>
          <a:p>
            <a:r>
              <a:rPr lang="en-US" dirty="0" smtClean="0"/>
              <a:t>Conducting experiments on dogs</a:t>
            </a:r>
            <a:endParaRPr lang="en-US" sz="6000"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latin typeface="Aharoni" panose="02010803020104030203" pitchFamily="2" charset="-79"/>
                <a:cs typeface="Aharoni" panose="02010803020104030203" pitchFamily="2" charset="-79"/>
              </a:rPr>
              <a:t>EXPERIMENT</a:t>
            </a:r>
            <a:r>
              <a:rPr lang="en-US" dirty="0" smtClean="0">
                <a:latin typeface="Aharoni" panose="02010803020104030203" pitchFamily="2" charset="-79"/>
                <a:cs typeface="Aharoni" panose="02010803020104030203" pitchFamily="2" charset="-79"/>
              </a:rPr>
              <a:t>:</a:t>
            </a:r>
            <a:br>
              <a:rPr lang="en-US" dirty="0" smtClean="0">
                <a:latin typeface="Aharoni" panose="02010803020104030203" pitchFamily="2" charset="-79"/>
                <a:cs typeface="Aharoni" panose="02010803020104030203" pitchFamily="2" charset="-79"/>
              </a:rPr>
            </a:b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cs typeface="Aharoni" panose="02010803020104030203" pitchFamily="2" charset="-79"/>
              </a:rPr>
              <a:t>He fitted some pipes in the mouth of the dog  to observe saliva secretion by seeing and smelling the food. he also arranged a bell. When the food was presented the bell also rang. he did this for many times </a:t>
            </a:r>
            <a:r>
              <a:rPr lang="en-US" dirty="0" err="1" smtClean="0">
                <a:cs typeface="Aharoni" panose="02010803020104030203" pitchFamily="2" charset="-79"/>
              </a:rPr>
              <a:t>i.e</a:t>
            </a:r>
            <a:r>
              <a:rPr lang="en-US" dirty="0" smtClean="0">
                <a:cs typeface="Aharoni" panose="02010803020104030203" pitchFamily="2" charset="-79"/>
              </a:rPr>
              <a:t> whenever He brought the food ,before entering the </a:t>
            </a:r>
            <a:r>
              <a:rPr lang="en-US" dirty="0" err="1" smtClean="0">
                <a:cs typeface="Aharoni" panose="02010803020104030203" pitchFamily="2" charset="-79"/>
              </a:rPr>
              <a:t>room,he</a:t>
            </a:r>
            <a:r>
              <a:rPr lang="en-US" dirty="0" smtClean="0">
                <a:cs typeface="Aharoni" panose="02010803020104030203" pitchFamily="2" charset="-79"/>
              </a:rPr>
              <a:t> rang the </a:t>
            </a:r>
            <a:r>
              <a:rPr lang="en-US" dirty="0" err="1" smtClean="0">
                <a:cs typeface="Aharoni" panose="02010803020104030203" pitchFamily="2" charset="-79"/>
              </a:rPr>
              <a:t>bell.since</a:t>
            </a:r>
            <a:r>
              <a:rPr lang="en-US" dirty="0" smtClean="0">
                <a:cs typeface="Aharoni" panose="02010803020104030203" pitchFamily="2" charset="-79"/>
              </a:rPr>
              <a:t> here he changed the natural stimulus(food) with an artificial means(bell).he named this phenomenon as CONDITIONING</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2" descr="http://static.howstuffworks.com/gif/dog-training-1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1516</TotalTime>
  <Words>2233</Words>
  <Application>Microsoft Office PowerPoint</Application>
  <PresentationFormat>On-screen Show (4:3)</PresentationFormat>
  <Paragraphs>163</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Aharoni</vt:lpstr>
      <vt:lpstr>Arial</vt:lpstr>
      <vt:lpstr>Calibri</vt:lpstr>
      <vt:lpstr>Wingdings</vt:lpstr>
      <vt:lpstr>Office Theme</vt:lpstr>
      <vt:lpstr>LEARNING</vt:lpstr>
      <vt:lpstr>PowerPoint Presentation</vt:lpstr>
      <vt:lpstr>Learning theories</vt:lpstr>
      <vt:lpstr>Learning theories</vt:lpstr>
      <vt:lpstr>BEHAVIOUR THEORIES ↓</vt:lpstr>
      <vt:lpstr>Theory of Classical Conditioning</vt:lpstr>
      <vt:lpstr>BACKGROUND: </vt:lpstr>
      <vt:lpstr>EXPERIMENT: </vt:lpstr>
      <vt:lpstr>PowerPoint Presentation</vt:lpstr>
      <vt:lpstr>CONCLUSION OF HIS THEORY</vt:lpstr>
      <vt:lpstr>Classical Conditioning Terminology</vt:lpstr>
      <vt:lpstr>Principles of classical conditioning</vt:lpstr>
      <vt:lpstr>Principles of classical conditioning</vt:lpstr>
      <vt:lpstr>Theory of Operant Conditioning</vt:lpstr>
      <vt:lpstr>PowerPoint Presentation</vt:lpstr>
      <vt:lpstr>Experiment</vt:lpstr>
      <vt:lpstr>PowerPoint Presentation</vt:lpstr>
      <vt:lpstr>Thorndike’s Law of effect</vt:lpstr>
      <vt:lpstr>Operant conditioning </vt:lpstr>
      <vt:lpstr>Reinforcement</vt:lpstr>
      <vt:lpstr>Types of Reinforcement </vt:lpstr>
      <vt:lpstr>PowerPoint Presentation</vt:lpstr>
      <vt:lpstr>PowerPoint Presentation</vt:lpstr>
      <vt:lpstr>Schedule of Reinforcement</vt:lpstr>
      <vt:lpstr>Types of reinforcement schedules</vt:lpstr>
      <vt:lpstr>Schedules of partial reinforcement:  </vt:lpstr>
      <vt:lpstr>Punishment</vt:lpstr>
      <vt:lpstr>PowerPoint Presentation</vt:lpstr>
      <vt:lpstr>PowerPoint Presentation</vt:lpstr>
      <vt:lpstr>cognitive learning</vt:lpstr>
      <vt:lpstr>Cognitive Learning Theory </vt:lpstr>
      <vt:lpstr>PowerPoint Presentation</vt:lpstr>
      <vt:lpstr>PowerPoint Presentation</vt:lpstr>
      <vt:lpstr>PowerPoint Presentation</vt:lpstr>
      <vt:lpstr>Learned helplessness</vt:lpstr>
      <vt:lpstr>PowerPoint Presentation</vt:lpstr>
      <vt:lpstr>Cognitive map  A mental representation of the environment.  </vt:lpstr>
      <vt:lpstr>PowerPoint Presentation</vt:lpstr>
      <vt:lpstr>PowerPoint Presentation</vt:lpstr>
      <vt:lpstr>PowerPoint Presentation</vt:lpstr>
      <vt:lpstr>characteristics of Insight Learning</vt:lpstr>
      <vt:lpstr>Observational learning/ social learning</vt:lpstr>
      <vt:lpstr>Albert Bandura</vt:lpstr>
      <vt:lpstr>Attentional Processes</vt:lpstr>
      <vt:lpstr>Retention Processes </vt:lpstr>
      <vt:lpstr>Motor Reproduction Processes</vt:lpstr>
      <vt:lpstr>Reinforcement and Motivational Processes</vt:lpstr>
      <vt:lpstr>Bobo Doll Experiment</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dc:title>
  <dc:creator>Haier</dc:creator>
  <cp:lastModifiedBy>Dr. Javaria</cp:lastModifiedBy>
  <cp:revision>27</cp:revision>
  <dcterms:created xsi:type="dcterms:W3CDTF">2019-04-03T06:09:48Z</dcterms:created>
  <dcterms:modified xsi:type="dcterms:W3CDTF">2020-04-06T14:36:47Z</dcterms:modified>
</cp:coreProperties>
</file>